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1966" r:id="rId3"/>
    <p:sldId id="1969" r:id="rId4"/>
    <p:sldId id="1968" r:id="rId5"/>
    <p:sldId id="1967" r:id="rId6"/>
    <p:sldId id="1970" r:id="rId7"/>
    <p:sldId id="1972" r:id="rId8"/>
    <p:sldId id="1973" r:id="rId9"/>
    <p:sldId id="1971" r:id="rId10"/>
    <p:sldId id="258" r:id="rId11"/>
    <p:sldId id="1965" r:id="rId12"/>
    <p:sldId id="1853" r:id="rId13"/>
    <p:sldId id="269" r:id="rId14"/>
  </p:sldIdLst>
  <p:sldSz cx="9144000" cy="6858000" type="screen4x3"/>
  <p:notesSz cx="6789738" cy="9929813"/>
  <p:embeddedFontLst>
    <p:embeddedFont>
      <p:font typeface="Calibri" panose="020F0502020204030204" pitchFamily="34" charset="0"/>
      <p:regular r:id="rId16"/>
      <p:bold r:id="rId17"/>
      <p:italic r:id="rId18"/>
      <p:boldItalic r:id="rId19"/>
    </p:embeddedFont>
    <p:embeddedFont>
      <p:font typeface="Montserrat" pitchFamily="2" charset="77"/>
      <p:regular r:id="rId20"/>
      <p:bold r:id="rId21"/>
      <p:italic r:id="rId22"/>
      <p:boldItalic r:id="rId23"/>
    </p:embeddedFont>
    <p:embeddedFont>
      <p:font typeface="Rockwell Extra Bold" panose="02060603020205020403" pitchFamily="18" charset="77"/>
      <p:bold r:id="rId24"/>
    </p:embeddedFont>
    <p:embeddedFont>
      <p:font typeface="Tahoma" panose="020B0604030504040204" pitchFamily="3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F95"/>
    <a:srgbClr val="0D0D0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18"/>
    <p:restoredTop sz="89933"/>
  </p:normalViewPr>
  <p:slideViewPr>
    <p:cSldViewPr snapToGrid="0" snapToObjects="1">
      <p:cViewPr varScale="1">
        <p:scale>
          <a:sx n="87" d="100"/>
          <a:sy n="87" d="100"/>
        </p:scale>
        <p:origin x="744" y="1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1638" cy="4968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rgbClr val="FFFF66"/>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46513" y="0"/>
            <a:ext cx="2941637" cy="4968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rgbClr val="FFFF66"/>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716463"/>
            <a:ext cx="5430838" cy="446881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31338"/>
            <a:ext cx="2941638" cy="4968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rgbClr val="FFFF66"/>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46513" y="9431338"/>
            <a:ext cx="2941637" cy="4968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rgbClr val="FFFF66"/>
                </a:solidFill>
                <a:latin typeface="Arial"/>
                <a:ea typeface="Arial"/>
                <a:cs typeface="Arial"/>
                <a:sym typeface="Arial"/>
              </a:rPr>
              <a:t>‹#›</a:t>
            </a:fld>
            <a:endParaRPr sz="1200" b="0" i="0" u="none" strike="noStrike" cap="none">
              <a:solidFill>
                <a:srgbClr val="FFFF66"/>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Google Shape;86;p3:notes"/>
          <p:cNvSpPr txBox="1">
            <a:spLocks noGrp="1"/>
          </p:cNvSpPr>
          <p:nvPr>
            <p:ph type="body" idx="1"/>
          </p:nvPr>
        </p:nvSpPr>
        <p:spPr>
          <a:xfrm>
            <a:off x="679450" y="4716463"/>
            <a:ext cx="5430838" cy="4468812"/>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endParaRPr dirty="0"/>
          </a:p>
        </p:txBody>
      </p:sp>
      <p:sp>
        <p:nvSpPr>
          <p:cNvPr id="87" name="Google Shape;87;p3:notes"/>
          <p:cNvSpPr txBox="1">
            <a:spLocks noGrp="1"/>
          </p:cNvSpPr>
          <p:nvPr>
            <p:ph type="sldNum" idx="12"/>
          </p:nvPr>
        </p:nvSpPr>
        <p:spPr>
          <a:xfrm>
            <a:off x="3846513" y="9431338"/>
            <a:ext cx="2941637" cy="4968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rgbClr val="FFFF66"/>
                </a:solidFill>
                <a:latin typeface="Tahoma"/>
                <a:ea typeface="Tahoma"/>
                <a:cs typeface="Tahoma"/>
                <a:sym typeface="Tahoma"/>
              </a:rPr>
              <a:t>1</a:t>
            </a:fld>
            <a:endParaRPr sz="1200">
              <a:solidFill>
                <a:srgbClr val="FFFF66"/>
              </a:solidFill>
              <a:latin typeface="Tahoma"/>
              <a:ea typeface="Tahoma"/>
              <a:cs typeface="Tahoma"/>
              <a:sym typeface="Tahom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4613543c5_0_1: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4613543c5_0_1: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Meskell</a:t>
            </a:r>
            <a:r>
              <a:rPr lang="en-US" dirty="0"/>
              <a:t>?</a:t>
            </a:r>
            <a:endParaRPr dirty="0"/>
          </a:p>
        </p:txBody>
      </p:sp>
      <p:sp>
        <p:nvSpPr>
          <p:cNvPr id="102" name="Google Shape;102;g54613543c5_0_1: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2</a:t>
            </a:fld>
            <a:endParaRPr/>
          </a:p>
        </p:txBody>
      </p:sp>
    </p:spTree>
    <p:extLst>
      <p:ext uri="{BB962C8B-B14F-4D97-AF65-F5344CB8AC3E}">
        <p14:creationId xmlns:p14="http://schemas.microsoft.com/office/powerpoint/2010/main" val="4002718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4613543c5_0_1: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4613543c5_0_1: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Meskell</a:t>
            </a:r>
            <a:r>
              <a:rPr lang="en-US" dirty="0"/>
              <a:t>?</a:t>
            </a:r>
            <a:endParaRPr dirty="0"/>
          </a:p>
        </p:txBody>
      </p:sp>
      <p:sp>
        <p:nvSpPr>
          <p:cNvPr id="102" name="Google Shape;102;g54613543c5_0_1: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5</a:t>
            </a:fld>
            <a:endParaRPr/>
          </a:p>
        </p:txBody>
      </p:sp>
    </p:spTree>
    <p:extLst>
      <p:ext uri="{BB962C8B-B14F-4D97-AF65-F5344CB8AC3E}">
        <p14:creationId xmlns:p14="http://schemas.microsoft.com/office/powerpoint/2010/main" val="275070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pPr lvl="1" rtl="0" fontAlgn="base"/>
            <a:r>
              <a:rPr lang="en-US" sz="1200" b="0" i="0" u="none" strike="noStrike" cap="none" dirty="0">
                <a:solidFill>
                  <a:schemeClr val="dk1"/>
                </a:solidFill>
                <a:effectLst/>
                <a:latin typeface="Calibri"/>
                <a:ea typeface="Calibri"/>
                <a:cs typeface="Calibri"/>
                <a:sym typeface="Calibri"/>
              </a:rPr>
              <a:t>Greatest triumph: is probably still its much-publicized 20-year Nubian campaign. Launched in 1959, this aimed to rescue ancient Egyptian and Sudanese sites from flooding, caused by the 1960–70 construction of the Aswan High Dam on the Nile. Some 23 temples, tombs, early Christian churches and rock-hewn chapels were dismantled and relocated — most famously the temple of Rameses the Great at Abu Simbel</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Workers move part of a statue during the relocation of the Abu Simbel temples in Egypt in the 1960s.Credit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6</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709259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Buddhist monks in the Angkor Wat temple, Cambodia, which has been a World Heritage site since 199</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8</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969885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4613543c5_0_1: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4613543c5_0_1: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Wikipedia: </a:t>
            </a:r>
            <a:endParaRPr dirty="0"/>
          </a:p>
        </p:txBody>
      </p:sp>
      <p:sp>
        <p:nvSpPr>
          <p:cNvPr id="102" name="Google Shape;102;g54613543c5_0_1: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4613543c5_0_1: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4613543c5_0_1: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to </a:t>
            </a:r>
            <a:r>
              <a:rPr lang="en-US" dirty="0" err="1"/>
              <a:t>analyse</a:t>
            </a:r>
            <a:r>
              <a:rPr lang="en-US" dirty="0"/>
              <a:t>?</a:t>
            </a:r>
            <a:endParaRPr dirty="0"/>
          </a:p>
        </p:txBody>
      </p:sp>
      <p:sp>
        <p:nvSpPr>
          <p:cNvPr id="102" name="Google Shape;102;g54613543c5_0_1: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11</a:t>
            </a:fld>
            <a:endParaRPr/>
          </a:p>
        </p:txBody>
      </p:sp>
    </p:spTree>
    <p:extLst>
      <p:ext uri="{BB962C8B-B14F-4D97-AF65-F5344CB8AC3E}">
        <p14:creationId xmlns:p14="http://schemas.microsoft.com/office/powerpoint/2010/main" val="3245746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12</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1207977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7:notes"/>
          <p:cNvSpPr txBox="1">
            <a:spLocks noGrp="1"/>
          </p:cNvSpPr>
          <p:nvPr>
            <p:ph type="body" idx="1"/>
          </p:nvPr>
        </p:nvSpPr>
        <p:spPr>
          <a:xfrm>
            <a:off x="679450" y="4716463"/>
            <a:ext cx="5430838" cy="4468812"/>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dirty="0"/>
          </a:p>
        </p:txBody>
      </p:sp>
      <p:sp>
        <p:nvSpPr>
          <p:cNvPr id="185" name="Google Shape;185;p17: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34" name="Google Shape;34;p5"/>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35" name="Google Shape;35;p5"/>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36" name="Google Shape;36;p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50" name="Google Shape;50;p7"/>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1" name="Google Shape;51;p7"/>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2" name="Google Shape;52;p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5" name="Google Shape;55;p8"/>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6" name="Google Shape;56;p8"/>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7" name="Google Shape;57;p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62" name="Google Shape;62;p9"/>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63" name="Google Shape;63;p9"/>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64" name="Google Shape;64;p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69" name="Google Shape;69;p10"/>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0" name="Google Shape;70;p10"/>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1" name="Google Shape;71;p1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74" name="Google Shape;74;p11"/>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5" name="Google Shape;75;p11"/>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6" name="Google Shape;76;p11"/>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7" name="Google Shape;77;p1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43450" y="2381250"/>
            <a:ext cx="5486400" cy="1943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80" name="Google Shape;80;p12"/>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1" name="Google Shape;81;p12"/>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82" name="Google Shape;82;p12"/>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83" name="Google Shape;83;p1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FFFF00"/>
              </a:buClr>
              <a:buSzPts val="1400"/>
              <a:buFont typeface="Montserrat"/>
              <a:buNone/>
              <a:defRPr sz="4400" i="0" u="none" strike="noStrike" cap="none">
                <a:solidFill>
                  <a:srgbClr val="FFFF00"/>
                </a:solidFill>
                <a:latin typeface="Montserrat"/>
                <a:ea typeface="Montserrat"/>
                <a:cs typeface="Montserrat"/>
                <a:sym typeface="Montserrat"/>
              </a:defRPr>
            </a:lvl1pPr>
            <a:lvl2pPr marR="0" lvl="1"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2pPr>
            <a:lvl3pPr marR="0" lvl="2"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3pPr>
            <a:lvl4pPr marR="0" lvl="3"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4pPr>
            <a:lvl5pPr marR="0" lvl="4"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5pPr>
            <a:lvl6pPr marR="0" lvl="5"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6pPr>
            <a:lvl7pPr marR="0" lvl="6"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7pPr>
            <a:lvl8pPr marR="0" lvl="7"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8pPr>
            <a:lvl9pPr marR="0" lvl="8"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9pPr>
          </a:lstStyle>
          <a:p>
            <a:endParaRPr/>
          </a:p>
        </p:txBody>
      </p:sp>
      <p:sp>
        <p:nvSpPr>
          <p:cNvPr id="11" name="Google Shape;11;p1"/>
          <p:cNvSpPr txBox="1">
            <a:spLocks noGrp="1"/>
          </p:cNvSpPr>
          <p:nvPr>
            <p:ph type="body" idx="1"/>
          </p:nvPr>
        </p:nvSpPr>
        <p:spPr>
          <a:xfrm>
            <a:off x="685800" y="1981200"/>
            <a:ext cx="7772400" cy="41148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rgbClr val="FFFF00"/>
              </a:buClr>
              <a:buSzPts val="3200"/>
              <a:buFont typeface="Montserrat"/>
              <a:buChar char="•"/>
              <a:defRPr sz="3200" i="0" u="none" strike="noStrike" cap="none">
                <a:solidFill>
                  <a:srgbClr val="FFFF00"/>
                </a:solidFill>
                <a:latin typeface="Montserrat"/>
                <a:ea typeface="Montserrat"/>
                <a:cs typeface="Montserrat"/>
                <a:sym typeface="Montserrat"/>
              </a:defRPr>
            </a:lvl1pPr>
            <a:lvl2pPr marL="914400" marR="0" lvl="1" indent="-406400" algn="l" rtl="0">
              <a:spcBef>
                <a:spcPts val="560"/>
              </a:spcBef>
              <a:spcAft>
                <a:spcPts val="0"/>
              </a:spcAft>
              <a:buClr>
                <a:srgbClr val="FFFF00"/>
              </a:buClr>
              <a:buSzPts val="2800"/>
              <a:buFont typeface="Montserrat"/>
              <a:buChar char="–"/>
              <a:defRPr sz="2800" i="0" u="none" strike="noStrike" cap="none">
                <a:solidFill>
                  <a:srgbClr val="FFFF00"/>
                </a:solidFill>
                <a:latin typeface="Montserrat"/>
                <a:ea typeface="Montserrat"/>
                <a:cs typeface="Montserrat"/>
                <a:sym typeface="Montserrat"/>
              </a:defRPr>
            </a:lvl2pPr>
            <a:lvl3pPr marL="1371600" marR="0" lvl="2" indent="-381000" algn="l" rtl="0">
              <a:spcBef>
                <a:spcPts val="480"/>
              </a:spcBef>
              <a:spcAft>
                <a:spcPts val="0"/>
              </a:spcAft>
              <a:buClr>
                <a:srgbClr val="FFFF00"/>
              </a:buClr>
              <a:buSzPts val="2400"/>
              <a:buFont typeface="Montserrat"/>
              <a:buChar char="•"/>
              <a:defRPr sz="2400" i="0" u="none" strike="noStrike" cap="none">
                <a:solidFill>
                  <a:srgbClr val="FFFF00"/>
                </a:solidFill>
                <a:latin typeface="Montserrat"/>
                <a:ea typeface="Montserrat"/>
                <a:cs typeface="Montserrat"/>
                <a:sym typeface="Montserrat"/>
              </a:defRPr>
            </a:lvl3pPr>
            <a:lvl4pPr marL="1828800" marR="0" lvl="3"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4pPr>
            <a:lvl5pPr marL="2286000" marR="0" lvl="4"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5pPr>
            <a:lvl6pPr marL="2743200" marR="0" lvl="5"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6pPr>
            <a:lvl7pPr marL="3200400" marR="0" lvl="6"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7pPr>
            <a:lvl8pPr marL="3657600" marR="0" lvl="7"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8pPr>
            <a:lvl9pPr marL="4114800" marR="0" lvl="8"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9pPr>
          </a:lstStyle>
          <a:p>
            <a:endParaRPr/>
          </a:p>
        </p:txBody>
      </p:sp>
      <p:sp>
        <p:nvSpPr>
          <p:cNvPr id="12" name="Google Shape;12;p1"/>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FFFF00"/>
              </a:buClr>
              <a:buSzPts val="1400"/>
              <a:buFont typeface="Montserrat"/>
              <a:buNone/>
              <a:defRPr sz="1400" i="0" u="none" strike="noStrike" cap="none">
                <a:solidFill>
                  <a:srgbClr val="FFFF00"/>
                </a:solidFill>
                <a:latin typeface="Montserrat"/>
                <a:ea typeface="Montserrat"/>
                <a:cs typeface="Montserrat"/>
                <a:sym typeface="Montserrat"/>
              </a:defRPr>
            </a:lvl1pPr>
            <a:lvl2pPr marR="0" lvl="1"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2pPr>
            <a:lvl3pPr marR="0" lvl="2"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3pPr>
            <a:lvl4pPr marR="0" lvl="3"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4pPr>
            <a:lvl5pPr marR="0" lvl="4"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5pPr>
            <a:lvl6pPr marR="0" lvl="5"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6pPr>
            <a:lvl7pPr marR="0" lvl="6"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7pPr>
            <a:lvl8pPr marR="0" lvl="7"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8pPr>
            <a:lvl9pPr marR="0" lvl="8"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rgbClr val="FFFF00"/>
              </a:buClr>
              <a:buSzPts val="1400"/>
              <a:buFont typeface="Montserrat"/>
              <a:buNone/>
              <a:defRPr sz="1400" i="0" u="none" strike="noStrike" cap="none">
                <a:solidFill>
                  <a:srgbClr val="FFFF00"/>
                </a:solidFill>
                <a:latin typeface="Montserrat"/>
                <a:ea typeface="Montserrat"/>
                <a:cs typeface="Montserrat"/>
                <a:sym typeface="Montserrat"/>
              </a:defRPr>
            </a:lvl1pPr>
            <a:lvl2pPr marR="0" lvl="1"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2pPr>
            <a:lvl3pPr marR="0" lvl="2"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3pPr>
            <a:lvl4pPr marR="0" lvl="3"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4pPr>
            <a:lvl5pPr marR="0" lvl="4"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5pPr>
            <a:lvl6pPr marR="0" lvl="5"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6pPr>
            <a:lvl7pPr marR="0" lvl="6"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7pPr>
            <a:lvl8pPr marR="0" lvl="7"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8pPr>
            <a:lvl9pPr marR="0" lvl="8"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tnmoc.org/explore/colossus-gallery"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nature.com/articles/d41586-018-05602-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nature.com/articles/d41586-018-05602-2"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251520" y="161374"/>
            <a:ext cx="8712968" cy="4524315"/>
          </a:xfrm>
          <a:prstGeom prst="rect">
            <a:avLst/>
          </a:prstGeom>
          <a:noFill/>
          <a:ln>
            <a:noFill/>
          </a:ln>
        </p:spPr>
        <p:txBody>
          <a:bodyPr spcFirstLastPara="1" wrap="square" lIns="91425" tIns="45700" rIns="91425" bIns="45700" anchor="t" anchorCtr="0">
            <a:noAutofit/>
          </a:bodyPr>
          <a:lstStyle/>
          <a:p>
            <a:pPr lvl="0" algn="ctr"/>
            <a:r>
              <a:rPr lang="en-US" sz="6600" dirty="0">
                <a:solidFill>
                  <a:srgbClr val="FFFF00"/>
                </a:solidFill>
                <a:latin typeface="Arial" panose="020B0604020202020204" pitchFamily="34" charset="0"/>
                <a:ea typeface="Montserrat Light"/>
                <a:cs typeface="Arial" panose="020B0604020202020204" pitchFamily="34" charset="0"/>
                <a:sym typeface="Montserrat Light"/>
              </a:rPr>
              <a:t>Community Data Science meets Digital Heritage </a:t>
            </a:r>
          </a:p>
          <a:p>
            <a:pPr lvl="0" algn="ctr"/>
            <a:r>
              <a:rPr lang="en-US" sz="2800" dirty="0">
                <a:solidFill>
                  <a:srgbClr val="FFFF00"/>
                </a:solidFill>
                <a:latin typeface="Arial" panose="020B0604020202020204" pitchFamily="34" charset="0"/>
                <a:ea typeface="Montserrat Light"/>
                <a:cs typeface="Arial" panose="020B0604020202020204" pitchFamily="34" charset="0"/>
                <a:sym typeface="Montserrat Light"/>
              </a:rPr>
              <a:t>Controversies about World Heritage Sites in the Online Community of Wikipedia</a:t>
            </a:r>
            <a:endParaRPr sz="5400" dirty="0">
              <a:solidFill>
                <a:srgbClr val="FFFF00"/>
              </a:solidFill>
              <a:latin typeface="Arial" panose="020B0604020202020204" pitchFamily="34" charset="0"/>
              <a:ea typeface="Montserrat Light"/>
              <a:cs typeface="Arial" panose="020B0604020202020204" pitchFamily="34" charset="0"/>
              <a:sym typeface="Montserrat Light"/>
            </a:endParaRPr>
          </a:p>
        </p:txBody>
      </p:sp>
      <p:sp>
        <p:nvSpPr>
          <p:cNvPr id="90" name="Google Shape;90;p13"/>
          <p:cNvSpPr/>
          <p:nvPr/>
        </p:nvSpPr>
        <p:spPr>
          <a:xfrm>
            <a:off x="527775" y="5176002"/>
            <a:ext cx="3011838" cy="10857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400" dirty="0">
                <a:solidFill>
                  <a:schemeClr val="bg1">
                    <a:lumMod val="75000"/>
                  </a:schemeClr>
                </a:solidFill>
                <a:latin typeface="+mj-lt"/>
                <a:ea typeface="Montserrat"/>
                <a:cs typeface="Montserrat"/>
                <a:sym typeface="Montserrat"/>
              </a:rPr>
              <a:t>Ben Marwick</a:t>
            </a:r>
          </a:p>
          <a:p>
            <a:pPr marL="0" marR="0" lvl="0" indent="0" algn="l" rtl="0">
              <a:spcBef>
                <a:spcPts val="0"/>
              </a:spcBef>
              <a:spcAft>
                <a:spcPts val="0"/>
              </a:spcAft>
              <a:buNone/>
            </a:pPr>
            <a:r>
              <a:rPr lang="en-AU" sz="2400" dirty="0" err="1">
                <a:solidFill>
                  <a:schemeClr val="bg1">
                    <a:lumMod val="75000"/>
                  </a:schemeClr>
                </a:solidFill>
                <a:latin typeface="+mj-lt"/>
                <a:ea typeface="Montserrat"/>
                <a:cs typeface="Montserrat"/>
                <a:sym typeface="Montserrat"/>
              </a:rPr>
              <a:t>Prema</a:t>
            </a:r>
            <a:r>
              <a:rPr lang="en-AU" sz="2400" dirty="0">
                <a:solidFill>
                  <a:schemeClr val="bg1">
                    <a:lumMod val="75000"/>
                  </a:schemeClr>
                </a:solidFill>
                <a:latin typeface="+mj-lt"/>
                <a:ea typeface="Montserrat"/>
                <a:cs typeface="Montserrat"/>
                <a:sym typeface="Montserrat"/>
              </a:rPr>
              <a:t> Smith</a:t>
            </a:r>
            <a:r>
              <a:rPr lang="en-AU" sz="1200" dirty="0">
                <a:solidFill>
                  <a:schemeClr val="bg1">
                    <a:lumMod val="75000"/>
                  </a:schemeClr>
                </a:solidFill>
                <a:latin typeface="+mj-lt"/>
                <a:ea typeface="Montserrat"/>
                <a:cs typeface="Montserrat"/>
                <a:sym typeface="Montserrat"/>
              </a:rPr>
              <a:t> </a:t>
            </a:r>
          </a:p>
          <a:p>
            <a:r>
              <a:rPr lang="en-AU" sz="1200" dirty="0">
                <a:solidFill>
                  <a:schemeClr val="bg1">
                    <a:lumMod val="75000"/>
                  </a:schemeClr>
                </a:solidFill>
                <a:latin typeface="+mj-lt"/>
                <a:ea typeface="Montserrat"/>
                <a:cs typeface="Montserrat"/>
                <a:sym typeface="Montserrat"/>
              </a:rPr>
              <a:t>University of Washington </a:t>
            </a:r>
          </a:p>
          <a:p>
            <a:pPr marL="0" marR="0" lvl="0" indent="0" algn="l" rtl="0">
              <a:spcBef>
                <a:spcPts val="0"/>
              </a:spcBef>
              <a:spcAft>
                <a:spcPts val="0"/>
              </a:spcAft>
              <a:buNone/>
            </a:pPr>
            <a:r>
              <a:rPr lang="en-AU" sz="1200" dirty="0">
                <a:solidFill>
                  <a:schemeClr val="bg1">
                    <a:lumMod val="75000"/>
                  </a:schemeClr>
                </a:solidFill>
                <a:latin typeface="+mj-lt"/>
                <a:ea typeface="Montserrat"/>
                <a:cs typeface="Montserrat"/>
                <a:sym typeface="Montserrat"/>
              </a:rPr>
              <a:t>@</a:t>
            </a:r>
            <a:r>
              <a:rPr lang="en-AU" sz="1200" dirty="0" err="1">
                <a:solidFill>
                  <a:schemeClr val="bg1">
                    <a:lumMod val="75000"/>
                  </a:schemeClr>
                </a:solidFill>
                <a:latin typeface="+mj-lt"/>
                <a:ea typeface="Montserrat"/>
                <a:cs typeface="Montserrat"/>
                <a:sym typeface="Montserrat"/>
              </a:rPr>
              <a:t>benmarwick</a:t>
            </a:r>
            <a:endParaRPr sz="1200" dirty="0">
              <a:solidFill>
                <a:schemeClr val="bg1">
                  <a:lumMod val="75000"/>
                </a:schemeClr>
              </a:solidFill>
              <a:latin typeface="+mj-lt"/>
              <a:ea typeface="Montserrat"/>
              <a:cs typeface="Montserrat"/>
              <a:sym typeface="Montserrat"/>
            </a:endParaRPr>
          </a:p>
        </p:txBody>
      </p:sp>
      <p:sp>
        <p:nvSpPr>
          <p:cNvPr id="5" name="Google Shape;90;p13">
            <a:extLst>
              <a:ext uri="{FF2B5EF4-FFF2-40B4-BE49-F238E27FC236}">
                <a16:creationId xmlns:a16="http://schemas.microsoft.com/office/drawing/2014/main" id="{943FADC6-93F5-6447-91B2-5CAA0236443E}"/>
              </a:ext>
            </a:extLst>
          </p:cNvPr>
          <p:cNvSpPr/>
          <p:nvPr/>
        </p:nvSpPr>
        <p:spPr>
          <a:xfrm>
            <a:off x="4604080" y="5176002"/>
            <a:ext cx="4539919" cy="13174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400" dirty="0">
                <a:solidFill>
                  <a:schemeClr val="bg1">
                    <a:lumMod val="75000"/>
                  </a:schemeClr>
                </a:solidFill>
                <a:latin typeface="+mj-lt"/>
                <a:ea typeface="Montserrat"/>
                <a:cs typeface="Montserrat"/>
                <a:sym typeface="Montserrat"/>
              </a:rPr>
              <a:t>Digital Heritage in a World of Big Data</a:t>
            </a:r>
            <a:endParaRPr lang="en-AU" sz="1200" dirty="0">
              <a:solidFill>
                <a:schemeClr val="bg1">
                  <a:lumMod val="75000"/>
                </a:schemeClr>
              </a:solidFill>
              <a:latin typeface="+mj-lt"/>
              <a:ea typeface="Montserrat"/>
              <a:cs typeface="Montserrat"/>
              <a:sym typeface="Montserrat"/>
            </a:endParaRPr>
          </a:p>
          <a:p>
            <a:pPr lvl="0"/>
            <a:r>
              <a:rPr lang="en-US" sz="1200" dirty="0">
                <a:solidFill>
                  <a:schemeClr val="bg1">
                    <a:lumMod val="75000"/>
                  </a:schemeClr>
                </a:solidFill>
                <a:latin typeface="+mj-lt"/>
                <a:ea typeface="Montserrat"/>
                <a:cs typeface="Montserrat"/>
                <a:sym typeface="Montserrat"/>
              </a:rPr>
              <a:t>13 and 14 May 2019, at University of Stirling</a:t>
            </a:r>
            <a:endParaRPr sz="1200" dirty="0">
              <a:solidFill>
                <a:schemeClr val="bg1">
                  <a:lumMod val="75000"/>
                </a:schemeClr>
              </a:solidFill>
              <a:latin typeface="+mj-lt"/>
              <a:ea typeface="Montserrat"/>
              <a:cs typeface="Montserrat"/>
              <a:sym typeface="Montserrat"/>
            </a:endParaRPr>
          </a:p>
        </p:txBody>
      </p:sp>
      <p:sp>
        <p:nvSpPr>
          <p:cNvPr id="3" name="Rectangle 2">
            <a:extLst>
              <a:ext uri="{FF2B5EF4-FFF2-40B4-BE49-F238E27FC236}">
                <a16:creationId xmlns:a16="http://schemas.microsoft.com/office/drawing/2014/main" id="{A68348F8-A248-634F-850C-32171C0D35BA}"/>
              </a:ext>
            </a:extLst>
          </p:cNvPr>
          <p:cNvSpPr/>
          <p:nvPr/>
        </p:nvSpPr>
        <p:spPr>
          <a:xfrm>
            <a:off x="251520" y="6500091"/>
            <a:ext cx="8892479" cy="307777"/>
          </a:xfrm>
          <a:prstGeom prst="rect">
            <a:avLst/>
          </a:prstGeom>
        </p:spPr>
        <p:txBody>
          <a:bodyPr wrap="square">
            <a:spAutoFit/>
          </a:bodyPr>
          <a:lstStyle/>
          <a:p>
            <a:pPr marL="38100" lvl="0">
              <a:buClr>
                <a:srgbClr val="FFFF00"/>
              </a:buClr>
              <a:buSzPts val="3000"/>
            </a:pPr>
            <a:r>
              <a:rPr lang="en-AU" dirty="0">
                <a:solidFill>
                  <a:schemeClr val="bg1">
                    <a:lumMod val="85000"/>
                  </a:schemeClr>
                </a:solidFill>
                <a:ea typeface="Montserrat"/>
                <a:cs typeface="Montserrat"/>
                <a:sym typeface="Montserrat"/>
              </a:rPr>
              <a:t>Code &amp; data online at: </a:t>
            </a:r>
            <a:r>
              <a:rPr lang="en-AU" u="sng" dirty="0">
                <a:solidFill>
                  <a:schemeClr val="bg1">
                    <a:lumMod val="85000"/>
                  </a:schemeClr>
                </a:solidFill>
                <a:ea typeface="Montserrat"/>
                <a:cs typeface="Montserrat"/>
                <a:sym typeface="Montserrat"/>
              </a:rPr>
              <a:t>https://</a:t>
            </a:r>
            <a:r>
              <a:rPr lang="en-AU" u="sng" dirty="0" err="1">
                <a:solidFill>
                  <a:schemeClr val="bg1">
                    <a:lumMod val="85000"/>
                  </a:schemeClr>
                </a:solidFill>
                <a:ea typeface="Montserrat"/>
                <a:cs typeface="Montserrat"/>
                <a:sym typeface="Montserrat"/>
              </a:rPr>
              <a:t>github.com</a:t>
            </a:r>
            <a:r>
              <a:rPr lang="en-AU" u="sng" dirty="0">
                <a:solidFill>
                  <a:schemeClr val="bg1">
                    <a:lumMod val="85000"/>
                  </a:schemeClr>
                </a:solidFill>
                <a:ea typeface="Montserrat"/>
                <a:cs typeface="Montserrat"/>
                <a:sym typeface="Montserrat"/>
              </a:rPr>
              <a:t>/</a:t>
            </a:r>
            <a:r>
              <a:rPr lang="en-AU" u="sng" dirty="0" err="1">
                <a:solidFill>
                  <a:schemeClr val="bg1">
                    <a:lumMod val="85000"/>
                  </a:schemeClr>
                </a:solidFill>
                <a:ea typeface="Montserrat"/>
                <a:cs typeface="Montserrat"/>
                <a:sym typeface="Montserrat"/>
              </a:rPr>
              <a:t>benmarwick</a:t>
            </a:r>
            <a:r>
              <a:rPr lang="en-AU" u="sng" dirty="0">
                <a:solidFill>
                  <a:schemeClr val="bg1">
                    <a:lumMod val="85000"/>
                  </a:schemeClr>
                </a:solidFill>
                <a:ea typeface="Montserrat"/>
                <a:cs typeface="Montserrat"/>
                <a:sym typeface="Montserrat"/>
              </a:rPr>
              <a:t>/Stirling-May-2019-digital-heritage-big-data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body" idx="1"/>
          </p:nvPr>
        </p:nvSpPr>
        <p:spPr>
          <a:xfrm>
            <a:off x="317240" y="196947"/>
            <a:ext cx="8453535" cy="6049107"/>
          </a:xfrm>
          <a:prstGeom prst="rect">
            <a:avLst/>
          </a:prstGeom>
        </p:spPr>
        <p:txBody>
          <a:bodyPr spcFirstLastPara="1" wrap="square" lIns="91425" tIns="91425" rIns="91425" bIns="91425" anchor="ctr" anchorCtr="0">
            <a:noAutofit/>
          </a:bodyPr>
          <a:lstStyle/>
          <a:p>
            <a:pPr marL="0" lvl="0" indent="0" algn="ctr"/>
            <a:r>
              <a:rPr lang="en-AU" sz="8000" b="1" dirty="0">
                <a:solidFill>
                  <a:schemeClr val="bg1">
                    <a:lumMod val="95000"/>
                  </a:schemeClr>
                </a:solidFill>
                <a:latin typeface="Rockwell Extra Bold" panose="02060603020205020403" pitchFamily="18" charset="77"/>
                <a:ea typeface="Montserrat"/>
                <a:cs typeface="Montserrat"/>
                <a:sym typeface="Montserrat"/>
              </a:rPr>
              <a:t>Community</a:t>
            </a:r>
            <a:endParaRPr sz="8000" b="1" dirty="0">
              <a:solidFill>
                <a:schemeClr val="bg1">
                  <a:lumMod val="95000"/>
                </a:schemeClr>
              </a:solidFill>
              <a:latin typeface="Rockwell Extra Bold" panose="02060603020205020403" pitchFamily="18" charset="77"/>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body" idx="1"/>
          </p:nvPr>
        </p:nvSpPr>
        <p:spPr>
          <a:xfrm>
            <a:off x="317240" y="337625"/>
            <a:ext cx="8453535" cy="5922498"/>
          </a:xfrm>
          <a:prstGeom prst="rect">
            <a:avLst/>
          </a:prstGeom>
        </p:spPr>
        <p:txBody>
          <a:bodyPr spcFirstLastPara="1" wrap="square" lIns="91425" tIns="91425" rIns="91425" bIns="91425" anchor="ctr" anchorCtr="0">
            <a:noAutofit/>
          </a:bodyPr>
          <a:lstStyle/>
          <a:p>
            <a:pPr marL="0" lvl="0" indent="0" algn="ctr"/>
            <a:r>
              <a:rPr lang="en-AU" sz="8000" b="1" dirty="0">
                <a:solidFill>
                  <a:schemeClr val="bg1">
                    <a:lumMod val="95000"/>
                  </a:schemeClr>
                </a:solidFill>
                <a:latin typeface="Rockwell Extra Bold" panose="02060603020205020403" pitchFamily="18" charset="77"/>
                <a:ea typeface="Montserrat"/>
                <a:cs typeface="Montserrat"/>
                <a:sym typeface="Montserrat"/>
              </a:rPr>
              <a:t>Data Science </a:t>
            </a:r>
            <a:endParaRPr sz="8000" b="1" dirty="0">
              <a:solidFill>
                <a:schemeClr val="bg1">
                  <a:lumMod val="95000"/>
                </a:schemeClr>
              </a:solidFill>
              <a:latin typeface="Rockwell Extra Bold" panose="02060603020205020403" pitchFamily="18" charset="77"/>
              <a:ea typeface="Montserrat"/>
              <a:cs typeface="Montserrat"/>
              <a:sym typeface="Montserrat"/>
            </a:endParaRPr>
          </a:p>
        </p:txBody>
      </p:sp>
    </p:spTree>
    <p:extLst>
      <p:ext uri="{BB962C8B-B14F-4D97-AF65-F5344CB8AC3E}">
        <p14:creationId xmlns:p14="http://schemas.microsoft.com/office/powerpoint/2010/main" val="2443657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9E1D6-067B-F34D-8B4C-9A52B56E2E40}"/>
              </a:ext>
            </a:extLst>
          </p:cNvPr>
          <p:cNvSpPr/>
          <p:nvPr/>
        </p:nvSpPr>
        <p:spPr>
          <a:xfrm>
            <a:off x="128230" y="258901"/>
            <a:ext cx="8887540" cy="6340197"/>
          </a:xfrm>
          <a:prstGeom prst="rect">
            <a:avLst/>
          </a:prstGeom>
        </p:spPr>
        <p:txBody>
          <a:bodyPr wrap="square">
            <a:spAutoFit/>
          </a:bodyPr>
          <a:lstStyle/>
          <a:p>
            <a:pPr>
              <a:buClr>
                <a:srgbClr val="FFFF00"/>
              </a:buClr>
            </a:pPr>
            <a:r>
              <a:rPr lang="en-AU" sz="2800" dirty="0">
                <a:solidFill>
                  <a:srgbClr val="FFFF00"/>
                </a:solidFill>
              </a:rPr>
              <a:t>Basic details of: </a:t>
            </a:r>
          </a:p>
          <a:p>
            <a:pPr marL="457200" indent="-457200">
              <a:buClr>
                <a:srgbClr val="FFFF00"/>
              </a:buClr>
              <a:buFont typeface="Arial" panose="020B0604020202020204" pitchFamily="34" charset="0"/>
              <a:buChar char="•"/>
            </a:pPr>
            <a:r>
              <a:rPr lang="en-AU" sz="4200" dirty="0">
                <a:solidFill>
                  <a:schemeClr val="bg1"/>
                </a:solidFill>
              </a:rPr>
              <a:t>Content:</a:t>
            </a:r>
            <a:r>
              <a:rPr lang="en-AU" sz="4200" dirty="0">
                <a:solidFill>
                  <a:srgbClr val="FFFF00"/>
                </a:solidFill>
              </a:rPr>
              <a:t> size, links-out, sources cited</a:t>
            </a:r>
          </a:p>
          <a:p>
            <a:pPr marL="457200" indent="-457200">
              <a:buClr>
                <a:srgbClr val="FFFF00"/>
              </a:buClr>
              <a:buFont typeface="Arial" panose="020B0604020202020204" pitchFamily="34" charset="0"/>
              <a:buChar char="•"/>
            </a:pPr>
            <a:r>
              <a:rPr lang="en-AU" sz="4200" dirty="0">
                <a:solidFill>
                  <a:schemeClr val="bg1"/>
                </a:solidFill>
              </a:rPr>
              <a:t>Consumption:</a:t>
            </a:r>
            <a:r>
              <a:rPr lang="en-AU" sz="4200" dirty="0">
                <a:solidFill>
                  <a:srgbClr val="FFFF00"/>
                </a:solidFill>
              </a:rPr>
              <a:t> page views, links-in </a:t>
            </a:r>
          </a:p>
          <a:p>
            <a:pPr marL="457200" indent="-457200">
              <a:buClr>
                <a:srgbClr val="FFFF00"/>
              </a:buClr>
              <a:buFont typeface="Arial" panose="020B0604020202020204" pitchFamily="34" charset="0"/>
              <a:buChar char="•"/>
            </a:pPr>
            <a:r>
              <a:rPr lang="en-AU" sz="4200" dirty="0">
                <a:solidFill>
                  <a:schemeClr val="bg1"/>
                </a:solidFill>
              </a:rPr>
              <a:t>Production: </a:t>
            </a:r>
            <a:r>
              <a:rPr lang="en-AU" sz="4200" dirty="0">
                <a:solidFill>
                  <a:srgbClr val="FFFF00"/>
                </a:solidFill>
              </a:rPr>
              <a:t>edits, editors, bots, vandalism, reverts</a:t>
            </a:r>
          </a:p>
          <a:p>
            <a:pPr marL="457200" indent="-457200">
              <a:buClr>
                <a:srgbClr val="FFFF00"/>
              </a:buClr>
              <a:buFont typeface="Arial" panose="020B0604020202020204" pitchFamily="34" charset="0"/>
              <a:buChar char="•"/>
            </a:pPr>
            <a:r>
              <a:rPr lang="en-AU" sz="4200" dirty="0">
                <a:solidFill>
                  <a:schemeClr val="bg1"/>
                </a:solidFill>
              </a:rPr>
              <a:t>Spatial patterns:</a:t>
            </a:r>
            <a:r>
              <a:rPr lang="en-AU" sz="4200" dirty="0">
                <a:solidFill>
                  <a:srgbClr val="FFFF00"/>
                </a:solidFill>
              </a:rPr>
              <a:t> places represented, origin of edits</a:t>
            </a:r>
          </a:p>
          <a:p>
            <a:pPr marL="457200" indent="-457200">
              <a:buClr>
                <a:srgbClr val="FFFF00"/>
              </a:buClr>
              <a:buFont typeface="Arial" panose="020B0604020202020204" pitchFamily="34" charset="0"/>
              <a:buChar char="•"/>
            </a:pPr>
            <a:r>
              <a:rPr lang="en-AU" sz="4200" dirty="0">
                <a:solidFill>
                  <a:schemeClr val="bg1"/>
                </a:solidFill>
              </a:rPr>
              <a:t>Temporal patterns:</a:t>
            </a:r>
            <a:r>
              <a:rPr lang="en-AU" sz="4200" dirty="0">
                <a:solidFill>
                  <a:srgbClr val="FFFF00"/>
                </a:solidFill>
              </a:rPr>
              <a:t> age of pages, spikes in editing </a:t>
            </a:r>
          </a:p>
        </p:txBody>
      </p:sp>
    </p:spTree>
    <p:extLst>
      <p:ext uri="{BB962C8B-B14F-4D97-AF65-F5344CB8AC3E}">
        <p14:creationId xmlns:p14="http://schemas.microsoft.com/office/powerpoint/2010/main" val="4181575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107504" y="44624"/>
            <a:ext cx="8892480"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4800" dirty="0">
                <a:solidFill>
                  <a:srgbClr val="FFFF00"/>
                </a:solidFill>
                <a:latin typeface="+mn-lt"/>
                <a:ea typeface="Montserrat"/>
                <a:cs typeface="Montserrat"/>
                <a:sym typeface="Montserrat"/>
              </a:rPr>
              <a:t>Acknowledgements</a:t>
            </a:r>
            <a:endParaRPr sz="4800" dirty="0">
              <a:solidFill>
                <a:srgbClr val="FFFF00"/>
              </a:solidFill>
              <a:latin typeface="+mn-lt"/>
              <a:ea typeface="Montserrat"/>
              <a:cs typeface="Montserrat"/>
              <a:sym typeface="Montserrat"/>
            </a:endParaRPr>
          </a:p>
          <a:p>
            <a:pPr marL="0" marR="0" lvl="0" indent="0" algn="l" rtl="0">
              <a:spcBef>
                <a:spcPts val="0"/>
              </a:spcBef>
              <a:spcAft>
                <a:spcPts val="0"/>
              </a:spcAft>
              <a:buNone/>
            </a:pPr>
            <a:endParaRPr sz="2400" dirty="0">
              <a:solidFill>
                <a:srgbClr val="FFFF00"/>
              </a:solidFill>
              <a:latin typeface="Arial"/>
              <a:ea typeface="Arial"/>
              <a:cs typeface="Arial"/>
              <a:sym typeface="Arial"/>
            </a:endParaRPr>
          </a:p>
        </p:txBody>
      </p:sp>
      <p:sp>
        <p:nvSpPr>
          <p:cNvPr id="188" name="Google Shape;188;p26"/>
          <p:cNvSpPr txBox="1"/>
          <p:nvPr/>
        </p:nvSpPr>
        <p:spPr>
          <a:xfrm>
            <a:off x="217725" y="1306275"/>
            <a:ext cx="4649700" cy="50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00"/>
              </a:solidFill>
              <a:latin typeface="+mj-lt"/>
              <a:ea typeface="Montserrat"/>
              <a:cs typeface="Montserrat"/>
              <a:sym typeface="Montserrat"/>
            </a:endParaRPr>
          </a:p>
          <a:p>
            <a:pPr marL="0" lvl="0" indent="0" algn="l" rtl="0">
              <a:spcBef>
                <a:spcPts val="0"/>
              </a:spcBef>
              <a:spcAft>
                <a:spcPts val="0"/>
              </a:spcAft>
              <a:buNone/>
            </a:pPr>
            <a:r>
              <a:rPr lang="en-AU" sz="2000" dirty="0">
                <a:solidFill>
                  <a:srgbClr val="FFFF00"/>
                </a:solidFill>
                <a:latin typeface="+mj-lt"/>
                <a:ea typeface="Montserrat"/>
                <a:cs typeface="Montserrat"/>
                <a:sym typeface="Montserrat"/>
              </a:rPr>
              <a:t>The </a:t>
            </a:r>
            <a:r>
              <a:rPr lang="en-AU" sz="2000" dirty="0" err="1">
                <a:solidFill>
                  <a:srgbClr val="FFFF00"/>
                </a:solidFill>
                <a:latin typeface="+mj-lt"/>
                <a:ea typeface="Montserrat"/>
                <a:cs typeface="Montserrat"/>
                <a:sym typeface="Montserrat"/>
              </a:rPr>
              <a:t>rrtools</a:t>
            </a:r>
            <a:r>
              <a:rPr lang="en-AU" sz="2000" dirty="0">
                <a:solidFill>
                  <a:srgbClr val="FFFF00"/>
                </a:solidFill>
                <a:latin typeface="+mj-lt"/>
                <a:ea typeface="Montserrat"/>
                <a:cs typeface="Montserrat"/>
                <a:sym typeface="Montserrat"/>
              </a:rPr>
              <a:t> project was developed during the 2017 Summer School on Reproducible Research in Landscape Archaeology at the </a:t>
            </a:r>
            <a:r>
              <a:rPr lang="en-AU" sz="2000" dirty="0" err="1">
                <a:solidFill>
                  <a:srgbClr val="FFFF00"/>
                </a:solidFill>
                <a:latin typeface="+mj-lt"/>
                <a:ea typeface="Montserrat"/>
                <a:cs typeface="Montserrat"/>
                <a:sym typeface="Montserrat"/>
              </a:rPr>
              <a:t>Freie</a:t>
            </a:r>
            <a:r>
              <a:rPr lang="en-AU" sz="2000" dirty="0">
                <a:solidFill>
                  <a:srgbClr val="FFFF00"/>
                </a:solidFill>
                <a:latin typeface="+mj-lt"/>
                <a:ea typeface="Montserrat"/>
                <a:cs typeface="Montserrat"/>
                <a:sym typeface="Montserrat"/>
              </a:rPr>
              <a:t> Universität Berlin (17-21 July), funded and jointly organized by Exc264 </a:t>
            </a:r>
            <a:r>
              <a:rPr lang="en-AU" sz="2000" dirty="0" err="1">
                <a:solidFill>
                  <a:srgbClr val="FFFF00"/>
                </a:solidFill>
                <a:latin typeface="+mj-lt"/>
                <a:ea typeface="Montserrat"/>
                <a:cs typeface="Montserrat"/>
                <a:sym typeface="Montserrat"/>
              </a:rPr>
              <a:t>Topoi</a:t>
            </a:r>
            <a:r>
              <a:rPr lang="en-AU" sz="2000" dirty="0">
                <a:solidFill>
                  <a:srgbClr val="FFFF00"/>
                </a:solidFill>
                <a:latin typeface="+mj-lt"/>
                <a:ea typeface="Montserrat"/>
                <a:cs typeface="Montserrat"/>
                <a:sym typeface="Montserrat"/>
              </a:rPr>
              <a:t>, CRC1266, and </a:t>
            </a:r>
            <a:r>
              <a:rPr lang="en-AU" sz="2000" dirty="0" err="1">
                <a:solidFill>
                  <a:srgbClr val="FFFF00"/>
                </a:solidFill>
                <a:latin typeface="+mj-lt"/>
                <a:ea typeface="Montserrat"/>
                <a:cs typeface="Montserrat"/>
                <a:sym typeface="Montserrat"/>
              </a:rPr>
              <a:t>ISAAKiel</a:t>
            </a:r>
            <a:r>
              <a:rPr lang="en-AU" sz="2000" dirty="0">
                <a:solidFill>
                  <a:srgbClr val="FFFF00"/>
                </a:solidFill>
                <a:latin typeface="+mj-lt"/>
                <a:ea typeface="Montserrat"/>
                <a:cs typeface="Montserrat"/>
                <a:sym typeface="Montserrat"/>
              </a:rPr>
              <a:t>. </a:t>
            </a:r>
            <a:endParaRPr sz="2000" dirty="0">
              <a:solidFill>
                <a:srgbClr val="FFFF00"/>
              </a:solidFill>
              <a:latin typeface="+mj-lt"/>
              <a:ea typeface="Montserrat"/>
              <a:cs typeface="Montserrat"/>
              <a:sym typeface="Montserrat"/>
            </a:endParaRPr>
          </a:p>
          <a:p>
            <a:pPr marL="0" lvl="0" indent="0" algn="l" rtl="0">
              <a:spcBef>
                <a:spcPts val="0"/>
              </a:spcBef>
              <a:spcAft>
                <a:spcPts val="0"/>
              </a:spcAft>
              <a:buNone/>
            </a:pPr>
            <a:endParaRPr sz="2000" dirty="0">
              <a:solidFill>
                <a:srgbClr val="FFFF00"/>
              </a:solidFill>
              <a:latin typeface="+mj-lt"/>
              <a:ea typeface="Montserrat"/>
              <a:cs typeface="Montserrat"/>
              <a:sym typeface="Montserrat"/>
            </a:endParaRPr>
          </a:p>
          <a:p>
            <a:pPr marL="0" lvl="0" indent="0" algn="l" rtl="0">
              <a:spcBef>
                <a:spcPts val="0"/>
              </a:spcBef>
              <a:spcAft>
                <a:spcPts val="0"/>
              </a:spcAft>
              <a:buNone/>
            </a:pPr>
            <a:r>
              <a:rPr lang="en-AU" sz="2000" dirty="0">
                <a:solidFill>
                  <a:srgbClr val="FFFF00"/>
                </a:solidFill>
                <a:latin typeface="+mj-lt"/>
                <a:ea typeface="Montserrat"/>
                <a:cs typeface="Montserrat"/>
                <a:sym typeface="Montserrat"/>
              </a:rPr>
              <a:t>Thanks to Sophie Schmidt, Daniel Knitter, Patrick Kennedy, Nils Müller-</a:t>
            </a:r>
            <a:r>
              <a:rPr lang="en-AU" sz="2000" dirty="0" err="1">
                <a:solidFill>
                  <a:srgbClr val="FFFF00"/>
                </a:solidFill>
                <a:latin typeface="+mj-lt"/>
                <a:ea typeface="Montserrat"/>
                <a:cs typeface="Montserrat"/>
                <a:sym typeface="Montserrat"/>
              </a:rPr>
              <a:t>Scheeßel</a:t>
            </a:r>
            <a:r>
              <a:rPr lang="en-AU" sz="2000" dirty="0">
                <a:solidFill>
                  <a:srgbClr val="FFFF00"/>
                </a:solidFill>
                <a:latin typeface="+mj-lt"/>
                <a:ea typeface="Montserrat"/>
                <a:cs typeface="Montserrat"/>
                <a:sym typeface="Montserrat"/>
              </a:rPr>
              <a:t>, Martin </a:t>
            </a:r>
            <a:r>
              <a:rPr lang="en-AU" sz="2000" dirty="0" err="1">
                <a:solidFill>
                  <a:srgbClr val="FFFF00"/>
                </a:solidFill>
                <a:latin typeface="+mj-lt"/>
                <a:ea typeface="Montserrat"/>
                <a:cs typeface="Montserrat"/>
                <a:sym typeface="Montserrat"/>
              </a:rPr>
              <a:t>Hinz</a:t>
            </a:r>
            <a:r>
              <a:rPr lang="en-AU" sz="2000" dirty="0">
                <a:solidFill>
                  <a:srgbClr val="FFFF00"/>
                </a:solidFill>
                <a:latin typeface="+mj-lt"/>
                <a:ea typeface="Montserrat"/>
                <a:cs typeface="Montserrat"/>
                <a:sym typeface="Montserrat"/>
              </a:rPr>
              <a:t>, Clemens Schmid, Ricarda Braun, </a:t>
            </a:r>
            <a:r>
              <a:rPr lang="en-AU" sz="2000" dirty="0" err="1">
                <a:solidFill>
                  <a:srgbClr val="FFFF00"/>
                </a:solidFill>
                <a:latin typeface="+mj-lt"/>
                <a:ea typeface="Montserrat"/>
                <a:cs typeface="Montserrat"/>
                <a:sym typeface="Montserrat"/>
              </a:rPr>
              <a:t>Wojciech</a:t>
            </a:r>
            <a:r>
              <a:rPr lang="en-AU" sz="2000" dirty="0">
                <a:solidFill>
                  <a:srgbClr val="FFFF00"/>
                </a:solidFill>
                <a:latin typeface="+mj-lt"/>
                <a:ea typeface="Montserrat"/>
                <a:cs typeface="Montserrat"/>
                <a:sym typeface="Montserrat"/>
              </a:rPr>
              <a:t> </a:t>
            </a:r>
            <a:r>
              <a:rPr lang="en-AU" sz="2000" dirty="0" err="1">
                <a:solidFill>
                  <a:srgbClr val="FFFF00"/>
                </a:solidFill>
                <a:latin typeface="+mj-lt"/>
                <a:ea typeface="Montserrat"/>
                <a:cs typeface="Montserrat"/>
                <a:sym typeface="Montserrat"/>
              </a:rPr>
              <a:t>Francuzik</a:t>
            </a:r>
            <a:r>
              <a:rPr lang="en-AU" sz="2000" dirty="0">
                <a:solidFill>
                  <a:srgbClr val="FFFF00"/>
                </a:solidFill>
                <a:latin typeface="+mj-lt"/>
                <a:ea typeface="Montserrat"/>
                <a:cs typeface="Montserrat"/>
                <a:sym typeface="Montserrat"/>
              </a:rPr>
              <a:t> for their contributions to the package. </a:t>
            </a:r>
            <a:endParaRPr sz="2000" dirty="0">
              <a:solidFill>
                <a:srgbClr val="FFFF00"/>
              </a:solidFill>
              <a:latin typeface="+mj-lt"/>
              <a:ea typeface="Montserrat"/>
              <a:cs typeface="Montserrat"/>
              <a:sym typeface="Montserrat"/>
            </a:endParaRPr>
          </a:p>
        </p:txBody>
      </p:sp>
      <p:pic>
        <p:nvPicPr>
          <p:cNvPr id="189" name="Google Shape;189;p26"/>
          <p:cNvPicPr preferRelativeResize="0"/>
          <p:nvPr/>
        </p:nvPicPr>
        <p:blipFill>
          <a:blip r:embed="rId3">
            <a:alphaModFix/>
          </a:blip>
          <a:stretch>
            <a:fillRect/>
          </a:stretch>
        </p:blipFill>
        <p:spPr>
          <a:xfrm>
            <a:off x="6422613" y="755094"/>
            <a:ext cx="1181100" cy="1371600"/>
          </a:xfrm>
          <a:prstGeom prst="rect">
            <a:avLst/>
          </a:prstGeom>
          <a:noFill/>
          <a:ln>
            <a:noFill/>
          </a:ln>
        </p:spPr>
      </p:pic>
      <p:pic>
        <p:nvPicPr>
          <p:cNvPr id="190" name="Google Shape;190;p26"/>
          <p:cNvPicPr preferRelativeResize="0"/>
          <p:nvPr/>
        </p:nvPicPr>
        <p:blipFill rotWithShape="1">
          <a:blip r:embed="rId4">
            <a:alphaModFix/>
          </a:blip>
          <a:srcRect t="24641" b="24076"/>
          <a:stretch/>
        </p:blipFill>
        <p:spPr>
          <a:xfrm>
            <a:off x="5589188" y="2431149"/>
            <a:ext cx="2847975" cy="825500"/>
          </a:xfrm>
          <a:prstGeom prst="rect">
            <a:avLst/>
          </a:prstGeom>
          <a:noFill/>
          <a:ln>
            <a:noFill/>
          </a:ln>
        </p:spPr>
      </p:pic>
      <p:pic>
        <p:nvPicPr>
          <p:cNvPr id="191" name="Google Shape;191;p26"/>
          <p:cNvPicPr preferRelativeResize="0"/>
          <p:nvPr/>
        </p:nvPicPr>
        <p:blipFill>
          <a:blip r:embed="rId5">
            <a:alphaModFix/>
          </a:blip>
          <a:stretch>
            <a:fillRect/>
          </a:stretch>
        </p:blipFill>
        <p:spPr>
          <a:xfrm>
            <a:off x="5591975" y="3561100"/>
            <a:ext cx="2847974" cy="734955"/>
          </a:xfrm>
          <a:prstGeom prst="rect">
            <a:avLst/>
          </a:prstGeom>
          <a:noFill/>
          <a:ln>
            <a:noFill/>
          </a:ln>
        </p:spPr>
      </p:pic>
      <p:sp>
        <p:nvSpPr>
          <p:cNvPr id="192" name="Google Shape;192;p26"/>
          <p:cNvSpPr/>
          <p:nvPr/>
        </p:nvSpPr>
        <p:spPr>
          <a:xfrm>
            <a:off x="5589225" y="4600500"/>
            <a:ext cx="2847900" cy="159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26"/>
          <p:cNvPicPr preferRelativeResize="0"/>
          <p:nvPr/>
        </p:nvPicPr>
        <p:blipFill>
          <a:blip r:embed="rId6">
            <a:alphaModFix/>
          </a:blip>
          <a:stretch>
            <a:fillRect/>
          </a:stretch>
        </p:blipFill>
        <p:spPr>
          <a:xfrm>
            <a:off x="5591975" y="4600500"/>
            <a:ext cx="2847976" cy="15901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body" idx="1"/>
          </p:nvPr>
        </p:nvSpPr>
        <p:spPr>
          <a:xfrm>
            <a:off x="317240" y="801858"/>
            <a:ext cx="8453535" cy="5795890"/>
          </a:xfrm>
          <a:prstGeom prst="rect">
            <a:avLst/>
          </a:prstGeom>
        </p:spPr>
        <p:txBody>
          <a:bodyPr spcFirstLastPara="1" wrap="square" lIns="91425" tIns="91425" rIns="91425" bIns="91425" anchor="ctr" anchorCtr="0">
            <a:noAutofit/>
          </a:bodyPr>
          <a:lstStyle/>
          <a:p>
            <a:pPr marL="0" lvl="0" indent="0" algn="ctr"/>
            <a:r>
              <a:rPr lang="en-AU" sz="8000" b="1" dirty="0">
                <a:solidFill>
                  <a:schemeClr val="bg1">
                    <a:lumMod val="95000"/>
                  </a:schemeClr>
                </a:solidFill>
                <a:latin typeface="Rockwell Extra Bold" panose="02060603020205020403" pitchFamily="18" charset="77"/>
                <a:ea typeface="Montserrat"/>
                <a:cs typeface="Montserrat"/>
                <a:sym typeface="Montserrat"/>
              </a:rPr>
              <a:t>Digital Heritage</a:t>
            </a:r>
            <a:endParaRPr sz="8000" b="1" dirty="0">
              <a:solidFill>
                <a:schemeClr val="bg1">
                  <a:lumMod val="95000"/>
                </a:schemeClr>
              </a:solidFill>
              <a:latin typeface="Rockwell Extra Bold" panose="02060603020205020403" pitchFamily="18" charset="77"/>
              <a:ea typeface="Montserrat"/>
              <a:cs typeface="Montserrat"/>
              <a:sym typeface="Montserrat"/>
            </a:endParaRPr>
          </a:p>
        </p:txBody>
      </p:sp>
    </p:spTree>
    <p:extLst>
      <p:ext uri="{BB962C8B-B14F-4D97-AF65-F5344CB8AC3E}">
        <p14:creationId xmlns:p14="http://schemas.microsoft.com/office/powerpoint/2010/main" val="85382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19D7-3589-1842-85EB-32186C08B8A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B27FA75-AEB0-8349-9B3B-DB9D5964793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13CCB2A6-8693-1D40-8CE4-CD772B894A67}"/>
              </a:ext>
            </a:extLst>
          </p:cNvPr>
          <p:cNvPicPr>
            <a:picLocks noChangeAspect="1"/>
          </p:cNvPicPr>
          <p:nvPr/>
        </p:nvPicPr>
        <p:blipFill>
          <a:blip r:embed="rId2"/>
          <a:stretch>
            <a:fillRect/>
          </a:stretch>
        </p:blipFill>
        <p:spPr>
          <a:xfrm>
            <a:off x="0" y="-795"/>
            <a:ext cx="9144000" cy="6840187"/>
          </a:xfrm>
          <a:prstGeom prst="rect">
            <a:avLst/>
          </a:prstGeom>
        </p:spPr>
      </p:pic>
      <p:sp>
        <p:nvSpPr>
          <p:cNvPr id="5" name="Rectangle 4">
            <a:extLst>
              <a:ext uri="{FF2B5EF4-FFF2-40B4-BE49-F238E27FC236}">
                <a16:creationId xmlns:a16="http://schemas.microsoft.com/office/drawing/2014/main" id="{41EB6C92-202B-2F4C-A7A0-3F0B95F78157}"/>
              </a:ext>
            </a:extLst>
          </p:cNvPr>
          <p:cNvSpPr/>
          <p:nvPr/>
        </p:nvSpPr>
        <p:spPr>
          <a:xfrm>
            <a:off x="-15614" y="6550223"/>
            <a:ext cx="2789546" cy="246221"/>
          </a:xfrm>
          <a:prstGeom prst="rect">
            <a:avLst/>
          </a:prstGeom>
        </p:spPr>
        <p:txBody>
          <a:bodyPr wrap="none">
            <a:spAutoFit/>
          </a:bodyPr>
          <a:lstStyle/>
          <a:p>
            <a:r>
              <a:rPr lang="en-US" sz="1000" dirty="0">
                <a:solidFill>
                  <a:schemeClr val="bg2">
                    <a:lumMod val="50000"/>
                    <a:lumOff val="50000"/>
                  </a:schemeClr>
                </a:solidFill>
                <a:hlinkClick r:id="rId3">
                  <a:extLst>
                    <a:ext uri="{A12FA001-AC4F-418D-AE19-62706E023703}">
                      <ahyp:hlinkClr xmlns:ahyp="http://schemas.microsoft.com/office/drawing/2018/hyperlinkcolor" val="tx"/>
                    </a:ext>
                  </a:extLst>
                </a:hlinkClick>
              </a:rPr>
              <a:t>http://www.tnmoc.org/explore/colossus-gallery</a:t>
            </a:r>
            <a:endParaRPr lang="en-US" sz="1000" dirty="0">
              <a:solidFill>
                <a:schemeClr val="bg2">
                  <a:lumMod val="50000"/>
                  <a:lumOff val="50000"/>
                </a:schemeClr>
              </a:solidFill>
            </a:endParaRPr>
          </a:p>
        </p:txBody>
      </p:sp>
    </p:spTree>
    <p:extLst>
      <p:ext uri="{BB962C8B-B14F-4D97-AF65-F5344CB8AC3E}">
        <p14:creationId xmlns:p14="http://schemas.microsoft.com/office/powerpoint/2010/main" val="994674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8073B-9330-AC4C-A28A-3398ABBB3FF8}"/>
              </a:ext>
            </a:extLst>
          </p:cNvPr>
          <p:cNvSpPr/>
          <p:nvPr/>
        </p:nvSpPr>
        <p:spPr>
          <a:xfrm>
            <a:off x="442450" y="218426"/>
            <a:ext cx="8288595" cy="6555641"/>
          </a:xfrm>
          <a:prstGeom prst="rect">
            <a:avLst/>
          </a:prstGeom>
        </p:spPr>
        <p:txBody>
          <a:bodyPr wrap="square">
            <a:spAutoFit/>
          </a:bodyPr>
          <a:lstStyle/>
          <a:p>
            <a:pPr marL="285750" indent="-285750">
              <a:buClr>
                <a:srgbClr val="FEFF95"/>
              </a:buClr>
              <a:buFont typeface="Arial" panose="020B0604020202020204" pitchFamily="34" charset="0"/>
              <a:buChar char="•"/>
            </a:pPr>
            <a:r>
              <a:rPr lang="en-US" sz="3000" dirty="0">
                <a:solidFill>
                  <a:schemeClr val="bg1"/>
                </a:solidFill>
              </a:rPr>
              <a:t>Heritage</a:t>
            </a:r>
            <a:r>
              <a:rPr lang="en-US" sz="3000" dirty="0">
                <a:solidFill>
                  <a:srgbClr val="FEFF95"/>
                </a:solidFill>
              </a:rPr>
              <a:t> as the processes and outcomes of engaging with elements of the past – material and immaterial – and attributing social and cultural meanings to them in the present (Smith 2006; Harrison 2013)</a:t>
            </a:r>
          </a:p>
          <a:p>
            <a:pPr marL="285750" indent="-285750">
              <a:buClr>
                <a:srgbClr val="FEFF95"/>
              </a:buClr>
              <a:buFont typeface="Arial" panose="020B0604020202020204" pitchFamily="34" charset="0"/>
              <a:buChar char="•"/>
            </a:pPr>
            <a:r>
              <a:rPr lang="en-US" sz="3000" dirty="0">
                <a:solidFill>
                  <a:schemeClr val="bg1"/>
                </a:solidFill>
              </a:rPr>
              <a:t>Digital heritage </a:t>
            </a:r>
            <a:r>
              <a:rPr lang="en-US" sz="3000" dirty="0">
                <a:solidFill>
                  <a:srgbClr val="FEFF95"/>
                </a:solidFill>
              </a:rPr>
              <a:t>as the interactions of this kind that are enabled by the Internet and the traces of such processes (</a:t>
            </a:r>
            <a:r>
              <a:rPr lang="en-US" sz="3000" dirty="0" err="1">
                <a:solidFill>
                  <a:srgbClr val="FEFF95"/>
                </a:solidFill>
              </a:rPr>
              <a:t>Bonacchi</a:t>
            </a:r>
            <a:r>
              <a:rPr lang="en-US" sz="3000" dirty="0">
                <a:solidFill>
                  <a:srgbClr val="FEFF95"/>
                </a:solidFill>
              </a:rPr>
              <a:t> and </a:t>
            </a:r>
            <a:r>
              <a:rPr lang="en-US" sz="3000" dirty="0" err="1">
                <a:solidFill>
                  <a:srgbClr val="FEFF95"/>
                </a:solidFill>
              </a:rPr>
              <a:t>Krzyzanska</a:t>
            </a:r>
            <a:r>
              <a:rPr lang="en-US" sz="3000" dirty="0">
                <a:solidFill>
                  <a:srgbClr val="FEFF95"/>
                </a:solidFill>
              </a:rPr>
              <a:t> 2019)</a:t>
            </a:r>
          </a:p>
          <a:p>
            <a:pPr marL="285750" indent="-285750">
              <a:buClr>
                <a:srgbClr val="FEFF95"/>
              </a:buClr>
              <a:buFont typeface="Arial" panose="020B0604020202020204" pitchFamily="34" charset="0"/>
              <a:buChar char="•"/>
            </a:pPr>
            <a:r>
              <a:rPr lang="en-US" sz="3000" dirty="0">
                <a:solidFill>
                  <a:srgbClr val="FEFF95"/>
                </a:solidFill>
              </a:rPr>
              <a:t>Represents </a:t>
            </a:r>
            <a:r>
              <a:rPr lang="en-US" sz="3000" dirty="0">
                <a:solidFill>
                  <a:schemeClr val="bg1"/>
                </a:solidFill>
              </a:rPr>
              <a:t>a major turn </a:t>
            </a:r>
            <a:r>
              <a:rPr lang="en-US" sz="3000" dirty="0">
                <a:solidFill>
                  <a:srgbClr val="FEFF95"/>
                </a:solidFill>
              </a:rPr>
              <a:t>from post-modernism, critical theory, &amp; deeply qualitative,  towards digital heritage ontologies, data-intensive ethnographies, role of heritage scholars</a:t>
            </a:r>
          </a:p>
        </p:txBody>
      </p:sp>
    </p:spTree>
    <p:extLst>
      <p:ext uri="{BB962C8B-B14F-4D97-AF65-F5344CB8AC3E}">
        <p14:creationId xmlns:p14="http://schemas.microsoft.com/office/powerpoint/2010/main" val="343683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body" idx="1"/>
          </p:nvPr>
        </p:nvSpPr>
        <p:spPr>
          <a:xfrm>
            <a:off x="317240" y="801858"/>
            <a:ext cx="8453535" cy="5795890"/>
          </a:xfrm>
          <a:prstGeom prst="rect">
            <a:avLst/>
          </a:prstGeom>
        </p:spPr>
        <p:txBody>
          <a:bodyPr spcFirstLastPara="1" wrap="square" lIns="91425" tIns="91425" rIns="91425" bIns="91425" anchor="ctr" anchorCtr="0">
            <a:noAutofit/>
          </a:bodyPr>
          <a:lstStyle/>
          <a:p>
            <a:pPr marL="0" lvl="0" indent="0" algn="ctr"/>
            <a:r>
              <a:rPr lang="en-AU" sz="8000" b="1" dirty="0">
                <a:solidFill>
                  <a:schemeClr val="bg1">
                    <a:lumMod val="95000"/>
                  </a:schemeClr>
                </a:solidFill>
                <a:latin typeface="Rockwell Extra Bold" panose="02060603020205020403" pitchFamily="18" charset="77"/>
                <a:ea typeface="Montserrat"/>
                <a:cs typeface="Montserrat"/>
                <a:sym typeface="Montserrat"/>
              </a:rPr>
              <a:t>UNESCO World Heritage</a:t>
            </a:r>
            <a:endParaRPr sz="8000" b="1" dirty="0">
              <a:solidFill>
                <a:schemeClr val="bg1">
                  <a:lumMod val="95000"/>
                </a:schemeClr>
              </a:solidFill>
              <a:latin typeface="Rockwell Extra Bold" panose="02060603020205020403" pitchFamily="18" charset="77"/>
              <a:ea typeface="Montserrat"/>
              <a:cs typeface="Montserrat"/>
              <a:sym typeface="Montserrat"/>
            </a:endParaRPr>
          </a:p>
        </p:txBody>
      </p:sp>
    </p:spTree>
    <p:extLst>
      <p:ext uri="{BB962C8B-B14F-4D97-AF65-F5344CB8AC3E}">
        <p14:creationId xmlns:p14="http://schemas.microsoft.com/office/powerpoint/2010/main" val="361640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E02D2-CE8E-8247-8A5E-250B708142CE}"/>
              </a:ext>
            </a:extLst>
          </p:cNvPr>
          <p:cNvPicPr>
            <a:picLocks noChangeAspect="1"/>
          </p:cNvPicPr>
          <p:nvPr/>
        </p:nvPicPr>
        <p:blipFill>
          <a:blip r:embed="rId3"/>
          <a:stretch>
            <a:fillRect/>
          </a:stretch>
        </p:blipFill>
        <p:spPr>
          <a:xfrm>
            <a:off x="0" y="0"/>
            <a:ext cx="10390910" cy="6858000"/>
          </a:xfrm>
          <a:prstGeom prst="rect">
            <a:avLst/>
          </a:prstGeom>
        </p:spPr>
      </p:pic>
      <p:sp>
        <p:nvSpPr>
          <p:cNvPr id="5" name="Rectangle 4">
            <a:extLst>
              <a:ext uri="{FF2B5EF4-FFF2-40B4-BE49-F238E27FC236}">
                <a16:creationId xmlns:a16="http://schemas.microsoft.com/office/drawing/2014/main" id="{CB268AD3-97BC-E040-BF13-4CC8CE344CF7}"/>
              </a:ext>
            </a:extLst>
          </p:cNvPr>
          <p:cNvSpPr/>
          <p:nvPr/>
        </p:nvSpPr>
        <p:spPr>
          <a:xfrm>
            <a:off x="0" y="6550223"/>
            <a:ext cx="3182281" cy="246221"/>
          </a:xfrm>
          <a:prstGeom prst="rect">
            <a:avLst/>
          </a:prstGeom>
        </p:spPr>
        <p:txBody>
          <a:bodyPr wrap="none">
            <a:spAutoFit/>
          </a:bodyPr>
          <a:lstStyle/>
          <a:p>
            <a:r>
              <a:rPr lang="en-US" sz="1000" dirty="0">
                <a:solidFill>
                  <a:schemeClr val="bg1">
                    <a:lumMod val="65000"/>
                  </a:schemeClr>
                </a:solidFill>
                <a:hlinkClick r:id="rId4">
                  <a:extLst>
                    <a:ext uri="{A12FA001-AC4F-418D-AE19-62706E023703}">
                      <ahyp:hlinkClr xmlns:ahyp="http://schemas.microsoft.com/office/drawing/2018/hyperlinkcolor" val="tx"/>
                    </a:ext>
                  </a:extLst>
                </a:hlinkClick>
              </a:rPr>
              <a:t>https://www.nature.com/articles/d41586-018-05602-2</a:t>
            </a:r>
            <a:endParaRPr lang="en-US" sz="1000" dirty="0">
              <a:solidFill>
                <a:schemeClr val="bg1">
                  <a:lumMod val="65000"/>
                </a:schemeClr>
              </a:solidFill>
            </a:endParaRPr>
          </a:p>
        </p:txBody>
      </p:sp>
    </p:spTree>
    <p:extLst>
      <p:ext uri="{BB962C8B-B14F-4D97-AF65-F5344CB8AC3E}">
        <p14:creationId xmlns:p14="http://schemas.microsoft.com/office/powerpoint/2010/main" val="269630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8073B-9330-AC4C-A28A-3398ABBB3FF8}"/>
              </a:ext>
            </a:extLst>
          </p:cNvPr>
          <p:cNvSpPr/>
          <p:nvPr/>
        </p:nvSpPr>
        <p:spPr>
          <a:xfrm>
            <a:off x="442450" y="218426"/>
            <a:ext cx="8288595" cy="6124754"/>
          </a:xfrm>
          <a:prstGeom prst="rect">
            <a:avLst/>
          </a:prstGeom>
        </p:spPr>
        <p:txBody>
          <a:bodyPr wrap="square">
            <a:spAutoFit/>
          </a:bodyPr>
          <a:lstStyle/>
          <a:p>
            <a:pPr marL="285750" indent="-285750">
              <a:buClr>
                <a:srgbClr val="FEFF95"/>
              </a:buClr>
              <a:buFont typeface="Arial" panose="020B0604020202020204" pitchFamily="34" charset="0"/>
              <a:buChar char="•"/>
            </a:pPr>
            <a:r>
              <a:rPr lang="en-US" sz="2800" dirty="0">
                <a:solidFill>
                  <a:schemeClr val="bg1"/>
                </a:solidFill>
              </a:rPr>
              <a:t>UNESCO</a:t>
            </a:r>
            <a:r>
              <a:rPr lang="en-US" sz="2800" dirty="0">
                <a:solidFill>
                  <a:srgbClr val="FEFF95"/>
                </a:solidFill>
              </a:rPr>
              <a:t> established in 1945 “to end global conflict and help the world rebuild materially and morally.” Since 1972 World Heritage Convention has had a remit to protect world heritage and archaeology</a:t>
            </a:r>
          </a:p>
          <a:p>
            <a:pPr marL="285750" indent="-285750">
              <a:buClr>
                <a:srgbClr val="FEFF95"/>
              </a:buClr>
              <a:buFont typeface="Arial" panose="020B0604020202020204" pitchFamily="34" charset="0"/>
              <a:buChar char="•"/>
            </a:pPr>
            <a:r>
              <a:rPr lang="en-US" sz="2800" dirty="0">
                <a:solidFill>
                  <a:srgbClr val="FEFF95"/>
                </a:solidFill>
              </a:rPr>
              <a:t>Currently </a:t>
            </a:r>
            <a:r>
              <a:rPr lang="en-US" sz="2800" dirty="0">
                <a:solidFill>
                  <a:schemeClr val="bg1"/>
                </a:solidFill>
              </a:rPr>
              <a:t>845 cultural sites </a:t>
            </a:r>
            <a:r>
              <a:rPr lang="en-US" sz="2800" dirty="0">
                <a:solidFill>
                  <a:srgbClr val="FEFF95"/>
                </a:solidFill>
              </a:rPr>
              <a:t>on the World Heritage List</a:t>
            </a:r>
          </a:p>
          <a:p>
            <a:pPr marL="285750" indent="-285750">
              <a:buClr>
                <a:srgbClr val="FEFF95"/>
              </a:buClr>
              <a:buFont typeface="Arial" panose="020B0604020202020204" pitchFamily="34" charset="0"/>
              <a:buChar char="•"/>
            </a:pPr>
            <a:r>
              <a:rPr lang="en-US" sz="2800" dirty="0">
                <a:solidFill>
                  <a:srgbClr val="FEFF95"/>
                </a:solidFill>
              </a:rPr>
              <a:t>WHL is much less about preserving heritage than </a:t>
            </a:r>
            <a:r>
              <a:rPr lang="en-US" sz="2800" dirty="0">
                <a:solidFill>
                  <a:schemeClr val="bg1"/>
                </a:solidFill>
              </a:rPr>
              <a:t>about political and economic transactions</a:t>
            </a:r>
            <a:r>
              <a:rPr lang="en-US" sz="2800" dirty="0">
                <a:solidFill>
                  <a:srgbClr val="FEFF95"/>
                </a:solidFill>
              </a:rPr>
              <a:t>, sites are “a proxy for territory, sovereignty, and security as well as international corporate agreements” (</a:t>
            </a:r>
            <a:r>
              <a:rPr lang="en-US" sz="2800" dirty="0" err="1">
                <a:solidFill>
                  <a:srgbClr val="FEFF95"/>
                </a:solidFill>
              </a:rPr>
              <a:t>Meskell</a:t>
            </a:r>
            <a:r>
              <a:rPr lang="en-US" sz="2800" dirty="0">
                <a:solidFill>
                  <a:srgbClr val="FEFF95"/>
                </a:solidFill>
              </a:rPr>
              <a:t> 2016)</a:t>
            </a:r>
          </a:p>
          <a:p>
            <a:pPr marL="285750" indent="-285750">
              <a:buClr>
                <a:srgbClr val="FEFF95"/>
              </a:buClr>
              <a:buFont typeface="Arial" panose="020B0604020202020204" pitchFamily="34" charset="0"/>
              <a:buChar char="•"/>
            </a:pPr>
            <a:r>
              <a:rPr lang="en-US" sz="2800" dirty="0">
                <a:solidFill>
                  <a:srgbClr val="FEFF95"/>
                </a:solidFill>
              </a:rPr>
              <a:t>What sites have captured scholarly attention, and why?</a:t>
            </a:r>
          </a:p>
        </p:txBody>
      </p:sp>
    </p:spTree>
    <p:extLst>
      <p:ext uri="{BB962C8B-B14F-4D97-AF65-F5344CB8AC3E}">
        <p14:creationId xmlns:p14="http://schemas.microsoft.com/office/powerpoint/2010/main" val="630709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B8B6-2A01-D842-8631-5CDDCAC3D89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1C6CC98-6164-764A-8295-E730FE4DA447}"/>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319863AC-0647-B542-96DA-A628C530824B}"/>
              </a:ext>
            </a:extLst>
          </p:cNvPr>
          <p:cNvPicPr>
            <a:picLocks noChangeAspect="1"/>
          </p:cNvPicPr>
          <p:nvPr/>
        </p:nvPicPr>
        <p:blipFill>
          <a:blip r:embed="rId3"/>
          <a:stretch>
            <a:fillRect/>
          </a:stretch>
        </p:blipFill>
        <p:spPr>
          <a:xfrm>
            <a:off x="-1" y="0"/>
            <a:ext cx="10274157" cy="6858000"/>
          </a:xfrm>
          <a:prstGeom prst="rect">
            <a:avLst/>
          </a:prstGeom>
        </p:spPr>
      </p:pic>
      <p:sp>
        <p:nvSpPr>
          <p:cNvPr id="5" name="Rectangle 4">
            <a:extLst>
              <a:ext uri="{FF2B5EF4-FFF2-40B4-BE49-F238E27FC236}">
                <a16:creationId xmlns:a16="http://schemas.microsoft.com/office/drawing/2014/main" id="{56B8A7AE-F7AA-CD41-9D73-7F55337584B9}"/>
              </a:ext>
            </a:extLst>
          </p:cNvPr>
          <p:cNvSpPr/>
          <p:nvPr/>
        </p:nvSpPr>
        <p:spPr>
          <a:xfrm>
            <a:off x="0" y="6550223"/>
            <a:ext cx="3182281" cy="246221"/>
          </a:xfrm>
          <a:prstGeom prst="rect">
            <a:avLst/>
          </a:prstGeom>
        </p:spPr>
        <p:txBody>
          <a:bodyPr wrap="none">
            <a:spAutoFit/>
          </a:bodyPr>
          <a:lstStyle/>
          <a:p>
            <a:r>
              <a:rPr lang="en-US" sz="1000" dirty="0">
                <a:solidFill>
                  <a:schemeClr val="bg2">
                    <a:lumMod val="50000"/>
                    <a:lumOff val="50000"/>
                  </a:schemeClr>
                </a:solidFill>
                <a:hlinkClick r:id="rId4">
                  <a:extLst>
                    <a:ext uri="{A12FA001-AC4F-418D-AE19-62706E023703}">
                      <ahyp:hlinkClr xmlns:ahyp="http://schemas.microsoft.com/office/drawing/2018/hyperlinkcolor" val="tx"/>
                    </a:ext>
                  </a:extLst>
                </a:hlinkClick>
              </a:rPr>
              <a:t>https://www.nature.com/articles/d41586-018-05602-2</a:t>
            </a:r>
            <a:endParaRPr lang="en-US" sz="1000" dirty="0">
              <a:solidFill>
                <a:schemeClr val="bg2">
                  <a:lumMod val="50000"/>
                  <a:lumOff val="50000"/>
                </a:schemeClr>
              </a:solidFill>
            </a:endParaRPr>
          </a:p>
        </p:txBody>
      </p:sp>
    </p:spTree>
    <p:extLst>
      <p:ext uri="{BB962C8B-B14F-4D97-AF65-F5344CB8AC3E}">
        <p14:creationId xmlns:p14="http://schemas.microsoft.com/office/powerpoint/2010/main" val="75060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DA8938-7788-FF4A-AE05-5F635868363C}"/>
              </a:ext>
            </a:extLst>
          </p:cNvPr>
          <p:cNvPicPr>
            <a:picLocks noChangeAspect="1"/>
          </p:cNvPicPr>
          <p:nvPr/>
        </p:nvPicPr>
        <p:blipFill rotWithShape="1">
          <a:blip r:embed="rId2"/>
          <a:srcRect l="22609" r="31305"/>
          <a:stretch/>
        </p:blipFill>
        <p:spPr>
          <a:xfrm>
            <a:off x="4750904" y="381000"/>
            <a:ext cx="4214191" cy="6096000"/>
          </a:xfrm>
          <a:prstGeom prst="rect">
            <a:avLst/>
          </a:prstGeom>
        </p:spPr>
      </p:pic>
      <p:sp>
        <p:nvSpPr>
          <p:cNvPr id="5" name="Rectangle 4">
            <a:extLst>
              <a:ext uri="{FF2B5EF4-FFF2-40B4-BE49-F238E27FC236}">
                <a16:creationId xmlns:a16="http://schemas.microsoft.com/office/drawing/2014/main" id="{30C15699-25B2-0B43-8D77-983204F2C99F}"/>
              </a:ext>
            </a:extLst>
          </p:cNvPr>
          <p:cNvSpPr/>
          <p:nvPr/>
        </p:nvSpPr>
        <p:spPr>
          <a:xfrm>
            <a:off x="178906" y="381000"/>
            <a:ext cx="4214192" cy="6832640"/>
          </a:xfrm>
          <a:prstGeom prst="rect">
            <a:avLst/>
          </a:prstGeom>
        </p:spPr>
        <p:txBody>
          <a:bodyPr wrap="square">
            <a:spAutoFit/>
          </a:bodyPr>
          <a:lstStyle/>
          <a:p>
            <a:pPr marL="285750" indent="-285750">
              <a:buClr>
                <a:srgbClr val="FEFF95"/>
              </a:buClr>
              <a:buFont typeface="Arial" panose="020B0604020202020204" pitchFamily="34" charset="0"/>
              <a:buChar char="•"/>
            </a:pPr>
            <a:r>
              <a:rPr lang="en-US" sz="2000" dirty="0">
                <a:solidFill>
                  <a:srgbClr val="FEFF95"/>
                </a:solidFill>
              </a:rPr>
              <a:t>The 1992 inscription of </a:t>
            </a:r>
            <a:r>
              <a:rPr lang="en-US" sz="2000" dirty="0">
                <a:solidFill>
                  <a:schemeClr val="bg1"/>
                </a:solidFill>
              </a:rPr>
              <a:t>Angkor</a:t>
            </a:r>
            <a:r>
              <a:rPr lang="en-US" sz="2000" dirty="0">
                <a:solidFill>
                  <a:srgbClr val="FEFF95"/>
                </a:solidFill>
              </a:rPr>
              <a:t> (Cambodia) was supported by exiled sympathizers of the genocidal Khmer Rouge regime, hoping to bolster territorial claims</a:t>
            </a:r>
          </a:p>
          <a:p>
            <a:pPr marL="285750" indent="-285750">
              <a:buClr>
                <a:srgbClr val="FEFF95"/>
              </a:buClr>
              <a:buFont typeface="Arial" panose="020B0604020202020204" pitchFamily="34" charset="0"/>
              <a:buChar char="•"/>
            </a:pPr>
            <a:r>
              <a:rPr lang="en-US" sz="2000" dirty="0">
                <a:solidFill>
                  <a:schemeClr val="bg1"/>
                </a:solidFill>
              </a:rPr>
              <a:t>Mapungubwe</a:t>
            </a:r>
            <a:r>
              <a:rPr lang="en-US" sz="2000" dirty="0">
                <a:solidFill>
                  <a:srgbClr val="FEFF95"/>
                </a:solidFill>
              </a:rPr>
              <a:t> (2003, South Africa), state-supported mining with BRICS led to the </a:t>
            </a:r>
            <a:r>
              <a:rPr lang="en-US" sz="2000" dirty="0" err="1">
                <a:solidFill>
                  <a:srgbClr val="FEFF95"/>
                </a:solidFill>
              </a:rPr>
              <a:t>prioritisation</a:t>
            </a:r>
            <a:r>
              <a:rPr lang="en-US" sz="2000" dirty="0">
                <a:solidFill>
                  <a:srgbClr val="FEFF95"/>
                </a:solidFill>
              </a:rPr>
              <a:t> of development goals over cultural assets</a:t>
            </a:r>
          </a:p>
          <a:p>
            <a:pPr marL="285750" indent="-285750">
              <a:buClr>
                <a:srgbClr val="FEFF95"/>
              </a:buClr>
              <a:buFont typeface="Arial" panose="020B0604020202020204" pitchFamily="34" charset="0"/>
              <a:buChar char="•"/>
            </a:pPr>
            <a:r>
              <a:rPr lang="en-US" sz="2000" dirty="0">
                <a:solidFill>
                  <a:schemeClr val="bg1"/>
                </a:solidFill>
              </a:rPr>
              <a:t>Timbuktu</a:t>
            </a:r>
            <a:r>
              <a:rPr lang="en-US" sz="2000" dirty="0">
                <a:solidFill>
                  <a:srgbClr val="FEFF95"/>
                </a:solidFill>
              </a:rPr>
              <a:t> (Mali), extensive destruction of shrines by rebels in 2012 left the WHC gridlocked and frustrated by their inability to help, similarly in Kandy (Sri Lanka) , Palmyra (Syria), etc. </a:t>
            </a:r>
          </a:p>
          <a:p>
            <a:pPr marL="285750" indent="-285750">
              <a:buClr>
                <a:srgbClr val="FEFF95"/>
              </a:buClr>
              <a:buFont typeface="Arial" panose="020B0604020202020204" pitchFamily="34" charset="0"/>
              <a:buChar char="•"/>
            </a:pPr>
            <a:r>
              <a:rPr lang="en-US" sz="2000" dirty="0">
                <a:solidFill>
                  <a:schemeClr val="bg1"/>
                </a:solidFill>
              </a:rPr>
              <a:t>Preah </a:t>
            </a:r>
            <a:r>
              <a:rPr lang="en-US" sz="2000" dirty="0" err="1">
                <a:solidFill>
                  <a:schemeClr val="bg1"/>
                </a:solidFill>
              </a:rPr>
              <a:t>Vihear</a:t>
            </a:r>
            <a:r>
              <a:rPr lang="en-US" sz="2000" dirty="0">
                <a:solidFill>
                  <a:schemeClr val="bg1"/>
                </a:solidFill>
              </a:rPr>
              <a:t> </a:t>
            </a:r>
            <a:r>
              <a:rPr lang="en-US" sz="2000" dirty="0">
                <a:solidFill>
                  <a:srgbClr val="FEFF95"/>
                </a:solidFill>
              </a:rPr>
              <a:t>(2008) on a disputed part of Thai-Cambodia border, WikiLeaks documents the </a:t>
            </a:r>
            <a:r>
              <a:rPr lang="en-US" sz="2000" dirty="0" err="1">
                <a:solidFill>
                  <a:srgbClr val="FEFF95"/>
                </a:solidFill>
              </a:rPr>
              <a:t>hyperconnectivity</a:t>
            </a:r>
            <a:r>
              <a:rPr lang="en-US" sz="2000" dirty="0">
                <a:solidFill>
                  <a:srgbClr val="FEFF95"/>
                </a:solidFill>
              </a:rPr>
              <a:t> </a:t>
            </a:r>
            <a:r>
              <a:rPr lang="en-US" sz="2000">
                <a:solidFill>
                  <a:srgbClr val="FEFF95"/>
                </a:solidFill>
              </a:rPr>
              <a:t>of international actors </a:t>
            </a:r>
            <a:endParaRPr lang="en-US" sz="2000" dirty="0">
              <a:solidFill>
                <a:srgbClr val="FEFF95"/>
              </a:solidFill>
            </a:endParaRPr>
          </a:p>
          <a:p>
            <a:pPr marL="285750" indent="-285750">
              <a:buClr>
                <a:srgbClr val="FEFF95"/>
              </a:buClr>
              <a:buFont typeface="Arial" panose="020B0604020202020204" pitchFamily="34" charset="0"/>
              <a:buChar char="•"/>
            </a:pPr>
            <a:endParaRPr lang="en-US" sz="1800" dirty="0">
              <a:solidFill>
                <a:srgbClr val="FEFF95"/>
              </a:solidFill>
            </a:endParaRPr>
          </a:p>
        </p:txBody>
      </p:sp>
    </p:spTree>
    <p:extLst>
      <p:ext uri="{BB962C8B-B14F-4D97-AF65-F5344CB8AC3E}">
        <p14:creationId xmlns:p14="http://schemas.microsoft.com/office/powerpoint/2010/main" val="289829059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8022</TotalTime>
  <Words>628</Words>
  <Application>Microsoft Macintosh PowerPoint</Application>
  <PresentationFormat>On-screen Show (4:3)</PresentationFormat>
  <Paragraphs>57</Paragraphs>
  <Slides>13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Times New Roman</vt:lpstr>
      <vt:lpstr>Rockwell Extra Bold</vt:lpstr>
      <vt:lpstr>Calibri</vt:lpstr>
      <vt:lpstr>Arial</vt:lpstr>
      <vt:lpstr>Tahoma</vt:lpstr>
      <vt:lpstr>Montserrat</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Ben Marwick</cp:lastModifiedBy>
  <cp:revision>101</cp:revision>
  <dcterms:modified xsi:type="dcterms:W3CDTF">2019-05-11T17:55:20Z</dcterms:modified>
</cp:coreProperties>
</file>